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8"/>
  </p:notesMasterIdLst>
  <p:sldIdLst>
    <p:sldId id="280" r:id="rId2"/>
    <p:sldId id="331" r:id="rId3"/>
    <p:sldId id="266" r:id="rId4"/>
    <p:sldId id="281" r:id="rId5"/>
    <p:sldId id="332" r:id="rId6"/>
    <p:sldId id="257" r:id="rId7"/>
    <p:sldId id="291" r:id="rId8"/>
    <p:sldId id="324" r:id="rId9"/>
    <p:sldId id="288" r:id="rId10"/>
    <p:sldId id="287" r:id="rId11"/>
    <p:sldId id="333" r:id="rId12"/>
    <p:sldId id="293" r:id="rId13"/>
    <p:sldId id="329" r:id="rId14"/>
    <p:sldId id="302" r:id="rId15"/>
    <p:sldId id="325" r:id="rId16"/>
    <p:sldId id="298" r:id="rId17"/>
    <p:sldId id="336" r:id="rId18"/>
    <p:sldId id="307" r:id="rId19"/>
    <p:sldId id="334" r:id="rId20"/>
    <p:sldId id="310" r:id="rId21"/>
    <p:sldId id="318" r:id="rId22"/>
    <p:sldId id="328" r:id="rId23"/>
    <p:sldId id="322" r:id="rId24"/>
    <p:sldId id="312" r:id="rId25"/>
    <p:sldId id="337" r:id="rId26"/>
    <p:sldId id="32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0" autoAdjust="0"/>
    <p:restoredTop sz="95388" autoAdjust="0"/>
  </p:normalViewPr>
  <p:slideViewPr>
    <p:cSldViewPr snapToGrid="0">
      <p:cViewPr varScale="1">
        <p:scale>
          <a:sx n="116" d="100"/>
          <a:sy n="116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6688-1519-4FA1-83C9-23A525BF509B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3A56F-1682-42A8-8CCD-A3940BADF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 통신과 비동기 통신에 대해 간략히 설명하자면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동기통신은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기다리는 것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비동기통신은 기다리지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않는것이다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동기는 사용자가 데이터를 서버에게 요청한다면 그 서버가 데이터 요청에 따른 응답을 사용자에게 다시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리턴해주기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전까지 사용자는 다른 활동을 할 수 없으며 기다려야만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 비동기는 서버에게 데이터를 요청한 후 요청에 따른 응답을 계속 기다리지 않아도 되며 다른 외부 활동을 수행하거나 서버에게 다른 요청사항을 보낼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 통신과 비동기 통신의 가장 큰 차이점은 클럭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(clock)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없냐이다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 통신은 송신과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수신측에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동일한 타이밍이 맞추어져야 전송된 데이터를 정확히 수신할 수 있기에 클럭을 이용하는데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클럭신호를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주기적으로 보내고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클럭과 클럭 사이에 사용자가 정해놓은 수 만큼의 문자열을 한 블록을 하여 전송한다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송신측과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수신측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사이에는 지속적으로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클럭신호가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오가고 있으며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전송이 없더라도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클럭신호는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 주고 받는다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데이터만 보내면 되기 때문에 전송속도가 빠르다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 통신은 평상시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클럭신호를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보내지 않고 보낼 데이터가 있을 때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bit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보낸 후 데이터를 보내고 다 보냈으면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bit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보낸다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데이터를 보낸다고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했을때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bit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bit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포함해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비트의 데이터를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보내게되어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동기식통신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보다 시간이 오래 걸린다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4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 박스에서 마스터에서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요청한다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아두이노에서는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쉽게 사용할 수 있도록 하기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“Wire”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객체를 제공하고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‘Wire’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Wire.h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 선언되어 있으므로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구문을 이용해 추가해주었다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SLAVE 7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전송 또는 수신 할건지는 마스터에서 주도한다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데이터를 송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반드시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주소를 마스터에 명시 해 두어야 통신이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Wire.begin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I2C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초기화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주소값을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지정하지 않을 경우 자동으로 마스터모드로 설정된다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Wire.requestFrom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(address,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dataSize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Master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데이터를 요청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address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요청할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기기의 주소 값</a:t>
            </a:r>
          </a:p>
          <a:p>
            <a:pPr marL="171450" indent="-171450">
              <a:buFontTx/>
              <a:buChar char="-"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dataSize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요청할 데이터의 바이트 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수신할 데이터의 길이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Wire.available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수신된 데이터의 바이트 수를 반환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Serial.available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Wire.requestFrom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이후에 사용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9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빨간부분에서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마스터의 요청을 받아 함수를 실행한다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Wire.onRequest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(handler) : Master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데이터를 요청 받았을 때 호출될 이벤트 처리 함수를 등록한다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handler : Master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데이터 요청이 왔을 때 호출될 이벤트 처리 함수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Wire.begin</a:t>
            </a:r>
            <a:r>
              <a:rPr lang="en-US" altLang="ko-KR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(address) : I2C </a:t>
            </a:r>
            <a:r>
              <a:rPr lang="ko-KR" altLang="en-US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통신을 </a:t>
            </a:r>
            <a:r>
              <a:rPr lang="ko-KR" altLang="en-US" sz="1200" b="1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ko-KR" altLang="en-US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로 초기화</a:t>
            </a:r>
            <a:endParaRPr lang="en-US" altLang="ko-KR" sz="1200" kern="1200" dirty="0" smtClean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address : 7</a:t>
            </a:r>
            <a:r>
              <a:rPr lang="ko-KR" altLang="en-US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비트 </a:t>
            </a:r>
            <a:r>
              <a:rPr lang="en-US" altLang="ko-KR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Slave </a:t>
            </a:r>
            <a:r>
              <a:rPr lang="ko-KR" altLang="en-US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모드의 주소 값</a:t>
            </a:r>
            <a:endParaRPr lang="en-US" altLang="ko-KR" sz="1200" kern="1200" dirty="0" smtClean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Wire.write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(String)</a:t>
            </a: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마스터로부터 데이터 요청이 있을 때 요청에 대한 데이터를 전송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: String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전송한다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통신에 사용되는 클럭 주파수는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100kHz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맞추어져있다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100kHz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주파수라면 초당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아님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전송할 수 있으며 초당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12.5k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바이트를 전송할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70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: SDA</a:t>
            </a:r>
            <a:r>
              <a:rPr lang="ko-KR" altLang="en-US" dirty="0" smtClean="0"/>
              <a:t>신호를 비트 신호로 바꾸는 시간</a:t>
            </a:r>
            <a:endParaRPr lang="en-US" altLang="ko-KR" dirty="0" smtClean="0"/>
          </a:p>
          <a:p>
            <a:r>
              <a:rPr lang="ko-KR" altLang="en-US" dirty="0" smtClean="0"/>
              <a:t>초록색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SDA</a:t>
            </a:r>
            <a:r>
              <a:rPr lang="ko-KR" altLang="en-US" baseline="0" dirty="0" smtClean="0"/>
              <a:t>신호를 읽는 시간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6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실행결과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Hello world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문구가 출력된 후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초씩 화면이 깜박거림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2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실행결과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Hello world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문구가 출력된 후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초씩 화면이 깜박거림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print(data, BASE) :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문자열이나 변수 값을 출력한다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setCursor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(col, row)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커서를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(col, row)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자리로 옮김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clear() :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커서를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(col, row)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자리로 옮긴다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15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 (Serial Peripheral Interface)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일대다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지원하는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 방식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 모드로 동작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전이중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양방향 통신이 가능한 것 예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전화 </a:t>
            </a: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위해선 하나의 마스터와 하나 이상의 슬레이브 기기 존재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슬레이브 모드로 동작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마스터가 데이터를 초기화할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 select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라인을 통해 여러 슬레이브 선택 가능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속도가 빨라 주로 빠른 데이터 전송 속도를 필요로 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이더넷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SD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쉴드에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63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dirty="0" smtClean="0"/>
              <a:t>RFID 태그</a:t>
            </a:r>
            <a:endParaRPr lang="en-US" altLang="ko-KR" sz="1200" dirty="0" smtClean="0"/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판대기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dirty="0" smtClean="0"/>
              <a:t>RFID 리더기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교통카드, 학생 신분증 겸용 카드, 출입문 카드 등에서 사용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SPI 통신은 데이터 전송 속도가 빠르고, 전송 거리가 짧은 등의 장점이 있다</a:t>
            </a:r>
            <a:endParaRPr lang="ko-KR" altLang="en-US" sz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따라서 MFRC 522 모듈이 RFID 태그와 빠르고 안정적으로 통신할 수 있도록 하기 위해 SPI 통신을 사용한다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MFRC522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VCC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3.3V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MFRC522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RST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핀에 연결한다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MFRC522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SDA, SCK, MOSI, MISO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GND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87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실행결과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카드를 센서에 대면 읽은 카드의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출력한다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dirty="0" smtClean="0"/>
              <a:t>RFID 태그</a:t>
            </a:r>
            <a:endParaRPr lang="en-US" altLang="ko-KR" sz="1200" dirty="0" smtClean="0"/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판대기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dirty="0" smtClean="0"/>
              <a:t>RFID 리더기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클럭</a:t>
            </a:r>
            <a:r>
              <a:rPr lang="ko-KR" altLang="en-US" sz="1200" dirty="0" smtClean="0"/>
              <a:t> 시작 신호를 HIGH 와 LOW 중 결정할 수 있음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SPI.begin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SPI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위해 통신 포트 초기화</a:t>
            </a:r>
          </a:p>
          <a:p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PCD_Init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MFRC522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초기화</a:t>
            </a:r>
          </a:p>
          <a:p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PICC_IsNewCardPresent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RFID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태그가 탐지되었는지 확인하는 함수</a:t>
            </a:r>
          </a:p>
          <a:p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PICC_ReadCardSerial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RFID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태그의 일련 번호를 읽음</a:t>
            </a: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3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위해선 최소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신호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MISO, MOSI, SCLK, SS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MISO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들어오면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MISO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마스터로 응답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출력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줄 때 사용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9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 통신이란 시리얼은 직렬 이란 뜻으로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직렬 통신을 말한다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연속적으로 통신 채널이나 컴퓨터 버스를 거쳐 한번에 하나의 비트 단위로 데이터를 전송하는 과정을 말한다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 통신의 종류에는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UART, l2C, SPI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 통신을 흔히 시리얼 통신이라고 말한다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57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SCLK/SCK (Serial Clock)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통신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 주기를 설정하며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선으로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마스터에서 출력해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dirty="0" smtClean="0"/>
              <a:t>S</a:t>
            </a:r>
            <a:r>
              <a:rPr lang="ko-KR" altLang="en-US" sz="1200" b="0" dirty="0" smtClean="0"/>
              <a:t>S선은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선택할 때 사용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32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0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UART</a:t>
            </a:r>
            <a:r>
              <a:rPr lang="ko-KR" altLang="en-US" sz="1200" dirty="0" smtClean="0"/>
              <a:t>통신 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//UART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..?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하드웨어 </a:t>
            </a:r>
            <a:r>
              <a:rPr lang="en-US" altLang="ko-KR" sz="1200" dirty="0" smtClean="0"/>
              <a:t>PC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하드웨어 </a:t>
            </a:r>
            <a:r>
              <a:rPr lang="ko-KR" altLang="en-US" sz="1200" dirty="0" err="1" smtClean="0"/>
              <a:t>하드웨어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하드웨어 센서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전이중</a:t>
            </a:r>
            <a:r>
              <a:rPr lang="ko-KR" altLang="en-US" sz="1200" dirty="0" smtClean="0"/>
              <a:t> 방식 통신으로 송신과 수신이 동시에 가능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데이터 송신 핀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(TX), </a:t>
            </a:r>
            <a:r>
              <a:rPr lang="ko-KR" altLang="en-US" sz="1200" dirty="0" smtClean="0"/>
              <a:t>데이터 수신 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(RX): </a:t>
            </a:r>
            <a:r>
              <a:rPr lang="ko-KR" altLang="en-US" sz="1200" dirty="0" smtClean="0"/>
              <a:t>총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GND : </a:t>
            </a:r>
            <a:r>
              <a:rPr lang="ko-KR" altLang="en-US" sz="1200" dirty="0" smtClean="0"/>
              <a:t>데이터도 전기 신호이기 때문에 전기가 통할 수 있도록 함</a:t>
            </a:r>
            <a:r>
              <a:rPr lang="en-US" altLang="ko-KR" sz="120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수신 측에서 동기 신호를 찾아내 데이터의 시작과 끝을 처리할 수 있도록 약속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시작비트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0, </a:t>
            </a:r>
            <a:r>
              <a:rPr lang="ko-KR" altLang="en-US" sz="1200" dirty="0" err="1" smtClean="0"/>
              <a:t>정지비트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= 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보드레이트</a:t>
            </a:r>
            <a:r>
              <a:rPr lang="en-US" altLang="ko-KR" sz="1200" dirty="0" smtClean="0"/>
              <a:t>(Baud Rate ,9600, 115200) : </a:t>
            </a:r>
            <a:r>
              <a:rPr lang="ko-KR" altLang="en-US" sz="1200" dirty="0" smtClean="0"/>
              <a:t>데이터를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보내는 속도를 정함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송신과 </a:t>
            </a:r>
            <a:r>
              <a:rPr lang="ko-KR" altLang="en-US" sz="1200" dirty="0" err="1" smtClean="0"/>
              <a:t>수신측의</a:t>
            </a:r>
            <a:r>
              <a:rPr lang="ko-KR" altLang="en-US" sz="1200" dirty="0" smtClean="0"/>
              <a:t> 타이밍을 </a:t>
            </a:r>
            <a:r>
              <a:rPr lang="ko-KR" altLang="en-US" sz="1200" dirty="0" err="1" smtClean="0"/>
              <a:t>맞춰주어야</a:t>
            </a:r>
            <a:r>
              <a:rPr lang="ko-KR" altLang="en-US" sz="1200" dirty="0" smtClean="0"/>
              <a:t> 정확한 데이터를 송수신 할 수 있다</a:t>
            </a:r>
            <a:r>
              <a:rPr lang="en-US" altLang="ko-KR" sz="120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예</a:t>
            </a:r>
            <a:r>
              <a:rPr lang="en-US" altLang="ko-KR" sz="1200" dirty="0" smtClean="0"/>
              <a:t>) 1</a:t>
            </a:r>
            <a:r>
              <a:rPr lang="ko-KR" altLang="en-US" sz="1200" dirty="0" smtClean="0"/>
              <a:t>초에 </a:t>
            </a:r>
            <a:r>
              <a:rPr lang="en-US" altLang="ko-KR" sz="1200" dirty="0" smtClean="0"/>
              <a:t>9600</a:t>
            </a:r>
            <a:r>
              <a:rPr lang="ko-KR" altLang="en-US" sz="1200" dirty="0" smtClean="0"/>
              <a:t>번 뒤돌아 본다</a:t>
            </a:r>
            <a:r>
              <a:rPr lang="en-US" altLang="ko-KR" sz="120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4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시리얼통신은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RX(GPIO0)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TX(GPIO1)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핀을 사용하여 다른 디바이스에 연결하거나</a:t>
            </a:r>
          </a:p>
          <a:p>
            <a:pPr fontAlgn="base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통해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연결하여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선은 통해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통신 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핀을 입출력 핀으로 사용 불가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간의 통신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예제는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선을 통해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컴퓨터</a:t>
            </a:r>
            <a:r>
              <a:rPr lang="en-US" altLang="ko-KR" dirty="0" smtClean="0"/>
              <a:t>(PC)</a:t>
            </a:r>
            <a:r>
              <a:rPr lang="ko-KR" altLang="en-US" dirty="0" smtClean="0"/>
              <a:t>가 통신하여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불을 </a:t>
            </a:r>
            <a:r>
              <a:rPr lang="ko-KR" altLang="en-US" dirty="0" err="1" smtClean="0"/>
              <a:t>껏다켰다하는</a:t>
            </a:r>
            <a:r>
              <a:rPr lang="ko-KR" altLang="en-US" dirty="0" smtClean="0"/>
              <a:t> 예제입니다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A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: ON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: OFF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r>
              <a:rPr lang="ko-KR" altLang="en-US" dirty="0" smtClean="0"/>
              <a:t>입력란에 </a:t>
            </a:r>
            <a:r>
              <a:rPr lang="en-US" altLang="ko-KR" dirty="0" smtClean="0"/>
              <a:t>A</a:t>
            </a:r>
            <a:r>
              <a:rPr lang="ko-KR" altLang="en-US" dirty="0" smtClean="0"/>
              <a:t>라고 치면 오른쪽 위 그림의 컴퓨터에서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전달되고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'LED ON' </a:t>
            </a:r>
            <a:r>
              <a:rPr lang="ko-KR" altLang="en-US" dirty="0" smtClean="0"/>
              <a:t>이라고 보내면 컴퓨터가 받는다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6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컴퓨터로 시리얼 포트로 데이터를 보냅니다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아두이노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PC)</a:t>
            </a:r>
            <a:endParaRPr lang="en-US" altLang="ko-KR" dirty="0" smtClean="0"/>
          </a:p>
          <a:p>
            <a:r>
              <a:rPr lang="en-US" altLang="ko-KR" dirty="0" err="1" smtClean="0"/>
              <a:t>Serial.read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경우 컴퓨터에서 </a:t>
            </a:r>
            <a:r>
              <a:rPr lang="ko-KR" altLang="en-US" dirty="0" err="1" smtClean="0"/>
              <a:t>아두이노로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시리얼포트로 컴퓨터의 정보를 읽습니다</a:t>
            </a:r>
            <a:r>
              <a:rPr lang="en-US" altLang="ko-KR" dirty="0" smtClean="0"/>
              <a:t>.(PC -&gt;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빨간 박스부분에서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통신합니다</a:t>
            </a:r>
            <a:endParaRPr lang="en-US" altLang="ko-KR" dirty="0" smtClean="0"/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문자를 보내면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읽어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조작한 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문자열을 보냅니다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-----------------------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-------------------------------</a:t>
            </a:r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통신속도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데이터 전송 속도를 설정한다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단위는 </a:t>
            </a:r>
            <a:r>
              <a:rPr lang="en-US" altLang="ko-KR" dirty="0" smtClean="0"/>
              <a:t>bps(bit per second)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초당 전송되는 </a:t>
            </a:r>
            <a:r>
              <a:rPr lang="ko-KR" altLang="en-US" dirty="0" err="1" smtClean="0"/>
              <a:t>비트량을</a:t>
            </a:r>
            <a:r>
              <a:rPr lang="ko-KR" altLang="en-US" dirty="0" smtClean="0"/>
              <a:t> 가리킨다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</a:t>
            </a:r>
            <a:r>
              <a:rPr lang="en-US" altLang="ko-KR" dirty="0" smtClean="0"/>
              <a:t>9600 bps </a:t>
            </a:r>
            <a:r>
              <a:rPr lang="ko-KR" altLang="en-US" dirty="0" smtClean="0"/>
              <a:t>사용</a:t>
            </a:r>
          </a:p>
          <a:p>
            <a:r>
              <a:rPr lang="ko-KR" altLang="en-US" dirty="0" smtClean="0"/>
              <a:t>속도를 높을수록 송수신 속도는 빠르지만 값이 너무 높거나 서로 다른 통신속도를 사용하면 통신 장애가 발생된다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 </a:t>
            </a:r>
          </a:p>
          <a:p>
            <a:r>
              <a:rPr lang="en-US" altLang="ko-KR" dirty="0" err="1" smtClean="0"/>
              <a:t>serial.read</a:t>
            </a:r>
            <a:r>
              <a:rPr lang="en-US" altLang="ko-KR" dirty="0" smtClean="0"/>
              <a:t>( )</a:t>
            </a:r>
          </a:p>
          <a:p>
            <a:r>
              <a:rPr lang="ko-KR" altLang="en-US" dirty="0" smtClean="0"/>
              <a:t>버퍼에 있는 데이터를 읽어오는 함수로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readString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으로 문자열을 읽어올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 </a:t>
            </a:r>
          </a:p>
          <a:p>
            <a:r>
              <a:rPr lang="en-US" altLang="ko-KR" dirty="0" err="1" smtClean="0"/>
              <a:t>serial.print</a:t>
            </a:r>
            <a:r>
              <a:rPr lang="en-US" altLang="ko-KR" dirty="0" smtClean="0"/>
              <a:t>( )</a:t>
            </a:r>
          </a:p>
          <a:p>
            <a:r>
              <a:rPr lang="ko-KR" altLang="en-US" dirty="0" smtClean="0"/>
              <a:t>데이터를 출력하는 함수로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모두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println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문자를 추가한다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 </a:t>
            </a:r>
          </a:p>
          <a:p>
            <a:r>
              <a:rPr lang="en-US" altLang="ko-KR" dirty="0" err="1" smtClean="0"/>
              <a:t>serial.available</a:t>
            </a:r>
            <a:r>
              <a:rPr lang="en-US" altLang="ko-KR" dirty="0" smtClean="0"/>
              <a:t>( )</a:t>
            </a:r>
          </a:p>
          <a:p>
            <a:r>
              <a:rPr lang="ko-KR" altLang="en-US" dirty="0" smtClean="0"/>
              <a:t>시리얼을 통해 도착한 데이터가 있는지 확인하는 함수이다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시리얼 정보가 수신되면 시리얼버퍼에 저장되는데 최대 </a:t>
            </a:r>
            <a:r>
              <a:rPr lang="en-US" altLang="ko-KR" dirty="0" smtClean="0"/>
              <a:t>64Byte</a:t>
            </a:r>
            <a:r>
              <a:rPr lang="ko-KR" altLang="en-US" dirty="0" smtClean="0"/>
              <a:t>까지 보관된다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시리얼 버퍼에 몇 </a:t>
            </a:r>
            <a:r>
              <a:rPr lang="en-US" altLang="ko-KR" dirty="0" smtClean="0"/>
              <a:t>bytes</a:t>
            </a:r>
            <a:r>
              <a:rPr lang="ko-KR" altLang="en-US" dirty="0" smtClean="0"/>
              <a:t>가 있는지 읽어오는 함수</a:t>
            </a:r>
            <a:endParaRPr lang="en-US" altLang="ko-KR" dirty="0" smtClean="0"/>
          </a:p>
          <a:p>
            <a:r>
              <a:rPr lang="en-US" altLang="ko-KR" dirty="0" err="1" smtClean="0"/>
              <a:t>Serial.available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이상이라면 수신된 데이터가 있다는 의미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8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serial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객체를 통해 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리되는데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위한 라이브러리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Serial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로 하드웨어 시리얼 포트인 핀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0,1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번을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관리하게되어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아두이노와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컴퓨터가 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1:1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통신을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하게된다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이때 다른 통신이 불가능하므로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SoftwareSerial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로 가상의 시리얼 포트 </a:t>
            </a:r>
            <a:r>
              <a:rPr lang="en-US" altLang="ko-KR" sz="12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rt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tx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를 구현해 데이터를 송수신한다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baseline="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Serial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은 내가 프로그램에서 객체를 생성하지 않아도 저절로 생겨 있고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그 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Serial 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객체를 사용하면 핀 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0,1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로 통신할 수 있지만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SoftwareSerial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객체는 내가 반드시 프로그램에서 객체를 생성해야 한다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또한 직접 </a:t>
            </a:r>
            <a:r>
              <a:rPr lang="ko-KR" altLang="en-US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핀번호를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지정할 수 있다</a:t>
            </a:r>
            <a:endParaRPr lang="en-US" altLang="ko-KR" sz="1200" kern="100" baseline="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baseline="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SoftwareSerial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이 클래스이고</a:t>
            </a:r>
            <a:r>
              <a:rPr lang="en-US" altLang="ko-KR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 </a:t>
            </a:r>
            <a:r>
              <a:rPr lang="en-US" altLang="ko-KR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mySerial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은 그것의 </a:t>
            </a:r>
            <a:r>
              <a:rPr lang="ko-KR" altLang="en-US" sz="1200" kern="100" baseline="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인스턴스인</a:t>
            </a:r>
            <a:r>
              <a:rPr lang="ko-KR" altLang="en-US" sz="1200" kern="100" baseline="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객체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00" baseline="0" dirty="0" smtClean="0">
              <a:solidFill>
                <a:schemeClr val="tx1"/>
              </a:solidFill>
              <a:effectLst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8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메가는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포트가 많이 내장되어 여러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 통신이 가능하다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우노는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하나의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가능하다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우노에서는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SoftwareSerial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객체를 생성해 소프트웨어적으로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UART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포트를 지정할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종류에 따라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핀번호마다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달라지는데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저희가 사용한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우노는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핀번호를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사용합니다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7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통신이란 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선을 이용하는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동기식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통신방식으로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마스터와 여러 개의 </a:t>
            </a:r>
            <a:r>
              <a:rPr lang="ko-KR" alt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슬레이브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기기로 통신한다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저항에 의해 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SDA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SCL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상태가 된다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I2C(Inter-Integrated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Circut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선을 이용하는 통신 방식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 smtClean="0"/>
              <a:t>클럭</a:t>
            </a:r>
            <a:r>
              <a:rPr lang="ko-KR" altLang="en-US" sz="1200" dirty="0" smtClean="0"/>
              <a:t> 신호를 이용해서 데이터의 전송 타이밍을 맞추는 방식인 </a:t>
            </a:r>
            <a:r>
              <a:rPr lang="ko-KR" altLang="en-US" sz="1200" dirty="0" err="1" smtClean="0"/>
              <a:t>동기식</a:t>
            </a:r>
            <a:r>
              <a:rPr lang="ko-KR" altLang="en-US" sz="1200" dirty="0" smtClean="0"/>
              <a:t> 통신 방식이다</a:t>
            </a:r>
            <a:r>
              <a:rPr lang="en-US" altLang="ko-KR" sz="1200" dirty="0" smtClean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여러 개의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기기가 물려 통신이 가능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클럭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신호를 이용해서 데이터의 전송 타이밍을 맞추는 방식인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 방식을 사용한다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시리얼 통신처럼 통신 속도가 따로 정해지지 않아도 된다는 장점이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슬레이브는</a:t>
            </a:r>
            <a:r>
              <a:rPr lang="ko-KR" altLang="en-US" sz="1200" dirty="0" smtClean="0"/>
              <a:t> 각자의 주소를 가지고 그 주소에 해당하는 </a:t>
            </a:r>
            <a:r>
              <a:rPr lang="ko-KR" altLang="en-US" sz="1200" dirty="0" err="1" smtClean="0"/>
              <a:t>슬레이브만</a:t>
            </a:r>
            <a:r>
              <a:rPr lang="ko-KR" altLang="en-US" sz="1200" dirty="0" smtClean="0"/>
              <a:t> 응답하여 데이터를 주고받음</a:t>
            </a:r>
            <a:endParaRPr lang="en-US" altLang="ko-KR" sz="1200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송신과 수신이 동시에 불가능한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반이중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(Half-Duplex)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endParaRPr lang="en-US" altLang="ko-KR" sz="1200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 smtClean="0"/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6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실행결과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마스터의 시리얼 모니터에서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계속 반복적으로 출력됨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SDA</a:t>
            </a:r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A5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SCL</a:t>
            </a:r>
          </a:p>
          <a:p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AB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문자열이 어느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초록선을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전송된것인지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........ A4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연결된 초록색 선을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아래에서 위로 막대기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손가락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마우스포인터 등으로 가리키면서 천천히 움직이면서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이해시켜주기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A56F-1682-42A8-8CCD-A3940BADFC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4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9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9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35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785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7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9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6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79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2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4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5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8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8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7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B4F728E-7D54-4F62-A531-FFD71429AD0E}" type="datetimeFigureOut">
              <a:rPr lang="ko-KR" altLang="en-US" smtClean="0"/>
              <a:t>2024-10-05</a:t>
            </a:fld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F8A497A-98DC-4AF1-ACEE-3621AE5D1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26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29610" y="2097460"/>
            <a:ext cx="515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 err="1"/>
              <a:t>아두이노</a:t>
            </a:r>
            <a:r>
              <a:rPr lang="ko-KR" altLang="en-US" sz="5400" b="1" dirty="0"/>
              <a:t> 통신</a:t>
            </a:r>
          </a:p>
        </p:txBody>
      </p:sp>
      <p:sp>
        <p:nvSpPr>
          <p:cNvPr id="7" name="대각선 줄무늬 6"/>
          <p:cNvSpPr/>
          <p:nvPr/>
        </p:nvSpPr>
        <p:spPr>
          <a:xfrm>
            <a:off x="0" y="1"/>
            <a:ext cx="1968285" cy="1875294"/>
          </a:xfrm>
          <a:prstGeom prst="diagStripe">
            <a:avLst>
              <a:gd name="adj" fmla="val 87455"/>
            </a:avLst>
          </a:prstGeom>
          <a:ln>
            <a:solidFill>
              <a:srgbClr val="F5A4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729610" y="3113778"/>
            <a:ext cx="5151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1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0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0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. </a:t>
            </a:r>
            <a:r>
              <a:rPr lang="ko-KR" altLang="en-US" sz="3600" b="1" dirty="0" err="1"/>
              <a:t>비동기식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UART</a:t>
            </a:r>
            <a:endParaRPr lang="ko-KR" altLang="ko-KR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3918" y="1384968"/>
            <a:ext cx="91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UART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시리얼 통신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99924"/>
              </p:ext>
            </p:extLst>
          </p:nvPr>
        </p:nvGraphicFramePr>
        <p:xfrm>
          <a:off x="1048718" y="2294964"/>
          <a:ext cx="9359068" cy="3318006"/>
        </p:xfrm>
        <a:graphic>
          <a:graphicData uri="http://schemas.openxmlformats.org/drawingml/2006/table">
            <a:tbl>
              <a:tblPr firstRow="1" firstCol="1" bandRow="1"/>
              <a:tblGrid>
                <a:gridCol w="21988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34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252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05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아두이노</a:t>
                      </a:r>
                      <a:r>
                        <a:rPr lang="ko-KR" sz="2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종류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시리얼</a:t>
                      </a:r>
                      <a:r>
                        <a:rPr lang="en-US" altLang="ko-KR" sz="2400" b="1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2400" b="1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객체</a:t>
                      </a:r>
                      <a:endParaRPr lang="ko-KR" sz="2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UART </a:t>
                      </a:r>
                      <a:r>
                        <a:rPr lang="ko-KR" sz="2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통신 핀 번호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아두이노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sz="2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우노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Serial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0(RX), 1(TX)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502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아두이노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메가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Serial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0(RX), 1(TX)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5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Serial1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19(RX), 18(TX)</a:t>
                      </a:r>
                      <a:endParaRPr lang="ko-KR" sz="2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5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Serial2</a:t>
                      </a:r>
                      <a:endParaRPr lang="ko-KR" sz="2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17(RX), 16(TX)</a:t>
                      </a:r>
                      <a:endParaRPr lang="ko-KR" sz="2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5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Serial3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15(RX), 14(TX)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2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733" y="712922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smtClean="0"/>
              <a:t>목차</a:t>
            </a:r>
            <a:endParaRPr lang="ko-KR" altLang="ko-KR" sz="36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43733" y="1544352"/>
            <a:ext cx="520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743072" y="215005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통신의 종류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비동기식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UART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 smtClean="0"/>
              <a:t>동기식</a:t>
            </a:r>
            <a:r>
              <a:rPr lang="ko-KR" altLang="en-US" sz="2400" dirty="0" smtClean="0"/>
              <a:t> I2C</a:t>
            </a:r>
            <a:endParaRPr lang="en-US" altLang="ko-KR" sz="2400" dirty="0" smtClean="0"/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</a:rPr>
              <a:t> SPI</a:t>
            </a:r>
            <a:endParaRPr lang="ko-KR" altLang="en-US" sz="24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167" y="2284550"/>
            <a:ext cx="59924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 smtClean="0"/>
              <a:t>2</a:t>
            </a:r>
            <a:r>
              <a:rPr lang="ko-KR" altLang="en-US" sz="2400" dirty="0"/>
              <a:t>개의 </a:t>
            </a:r>
            <a:r>
              <a:rPr lang="ko-KR" altLang="en-US" sz="2400" dirty="0" smtClean="0"/>
              <a:t>선을 </a:t>
            </a:r>
            <a:r>
              <a:rPr lang="ko-KR" altLang="en-US" sz="2400" dirty="0"/>
              <a:t>이용하는 </a:t>
            </a:r>
            <a:r>
              <a:rPr lang="ko-KR" altLang="en-US" sz="2400" dirty="0" err="1"/>
              <a:t>동기식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통신 방식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하나의 </a:t>
            </a:r>
            <a:r>
              <a:rPr lang="en-US" altLang="ko-KR" sz="2400" dirty="0" smtClean="0"/>
              <a:t>Master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여러 개의 </a:t>
            </a:r>
            <a:r>
              <a:rPr lang="en-US" altLang="ko-KR" sz="2400" dirty="0" smtClean="0"/>
              <a:t>Slave </a:t>
            </a:r>
            <a:r>
              <a:rPr lang="ko-KR" altLang="en-US" sz="2400" dirty="0" smtClean="0"/>
              <a:t>기기로 통신</a:t>
            </a:r>
            <a:endParaRPr lang="en-US" altLang="ko-KR" sz="24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저항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Rp</a:t>
            </a:r>
            <a:r>
              <a:rPr lang="en-US" altLang="ko-KR" sz="2400" dirty="0" smtClean="0"/>
              <a:t> : </a:t>
            </a:r>
            <a:r>
              <a:rPr lang="en-US" altLang="ko-KR" sz="2400" dirty="0" err="1"/>
              <a:t>p</a:t>
            </a:r>
            <a:r>
              <a:rPr lang="en-US" altLang="ko-KR" sz="2400" dirty="0" err="1" smtClean="0"/>
              <a:t>ullup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resistor)</a:t>
            </a:r>
            <a:r>
              <a:rPr lang="ko-KR" altLang="en-US" sz="2400" dirty="0" smtClean="0"/>
              <a:t>에 의해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SDA, SCL</a:t>
            </a:r>
            <a:r>
              <a:rPr lang="ko-KR" altLang="en-US" sz="2400" dirty="0"/>
              <a:t>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HIGH </a:t>
            </a:r>
            <a:r>
              <a:rPr lang="ko-KR" altLang="en-US" sz="2400" dirty="0" smtClean="0"/>
              <a:t>상태</a:t>
            </a:r>
            <a:endParaRPr lang="en-US" altLang="ko-KR" sz="2400" dirty="0" smtClean="0"/>
          </a:p>
        </p:txBody>
      </p:sp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3959" y="1404869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I2C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739" y="1438532"/>
            <a:ext cx="355488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(Inter-Integrated </a:t>
            </a:r>
            <a:r>
              <a:rPr lang="en-US" altLang="ko-KR" sz="2400" kern="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Circuit</a:t>
            </a: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그림 7" descr="도표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6232944" y="2284550"/>
            <a:ext cx="5959056" cy="39703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32943" y="2062286"/>
            <a:ext cx="5859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VCC = Voltage of Common Collector(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</a:rPr>
              <a:t>콜렉터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 용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전압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보통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5V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30508_1933233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000" y="1203579"/>
            <a:ext cx="11095038" cy="5486400"/>
          </a:xfrm>
          <a:prstGeom prst="rect">
            <a:avLst/>
          </a:prstGeom>
        </p:spPr>
      </p:pic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12478" y="618804"/>
            <a:ext cx="4846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 결과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59880" y="5165764"/>
            <a:ext cx="1264920" cy="124968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833199" y="4860964"/>
            <a:ext cx="39624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98848" y="3206881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998848" y="5435450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/>
              <a:t> Slave 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58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362" t="20801" r="56096"/>
          <a:stretch/>
        </p:blipFill>
        <p:spPr>
          <a:xfrm>
            <a:off x="75488" y="2129378"/>
            <a:ext cx="3836366" cy="38752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3959" y="1404869"/>
            <a:ext cx="361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6148" y="3132903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46148" y="5145100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/>
              <a:t> Slave 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998" y="1013153"/>
            <a:ext cx="7742693" cy="5665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3655"/>
          <a:stretch/>
        </p:blipFill>
        <p:spPr>
          <a:xfrm>
            <a:off x="9890223" y="1013153"/>
            <a:ext cx="2074468" cy="17131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25285" y="4757979"/>
            <a:ext cx="3409847" cy="24797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362" t="20801" r="56096"/>
          <a:stretch/>
        </p:blipFill>
        <p:spPr>
          <a:xfrm>
            <a:off x="75488" y="2129378"/>
            <a:ext cx="3836366" cy="38752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3959" y="1404869"/>
            <a:ext cx="361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6148" y="3132903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46148" y="5145100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/>
              <a:t>&lt;</a:t>
            </a:r>
            <a:r>
              <a:rPr lang="en-US" altLang="ko-KR" sz="2000" dirty="0"/>
              <a:t> Slave </a:t>
            </a:r>
            <a:r>
              <a:rPr lang="ko-KR" altLang="en-US" sz="2000" dirty="0" smtClean="0"/>
              <a:t>&gt;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487" y="1588650"/>
            <a:ext cx="7245522" cy="4923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49492" y="3378030"/>
            <a:ext cx="4401518" cy="2795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3655"/>
          <a:stretch/>
        </p:blipFill>
        <p:spPr>
          <a:xfrm>
            <a:off x="9501541" y="1272812"/>
            <a:ext cx="2074468" cy="171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3958" y="1404869"/>
            <a:ext cx="802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SDA(Serial Data)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SCL(Serial Clock)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통신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https://blog.kakaocdn.net/dn/cCay8T/btq8TRnGqjC/wI1r381L8dlYSNLWzvnok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21" y="4333580"/>
            <a:ext cx="9539755" cy="16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도표이(가) 표시된 사진&#10;&#10;자동 생성된 설명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21" y="2030842"/>
            <a:ext cx="3450775" cy="22789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5420410" y="2608449"/>
            <a:ext cx="37257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SCL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클럭을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발생하기에</a:t>
            </a:r>
            <a:endParaRPr lang="en-US" altLang="ko-KR" sz="2000" dirty="0" smtClean="0"/>
          </a:p>
          <a:p>
            <a:r>
              <a:rPr lang="ko-KR" altLang="en-US" sz="2000" dirty="0" smtClean="0"/>
              <a:t>송수신은 </a:t>
            </a:r>
            <a:r>
              <a:rPr lang="en-US" altLang="ko-KR" sz="2000" dirty="0"/>
              <a:t>SDA</a:t>
            </a:r>
            <a:r>
              <a:rPr lang="ko-KR" altLang="en-US" sz="2000" dirty="0"/>
              <a:t> 하나만 </a:t>
            </a:r>
            <a:r>
              <a:rPr lang="ko-KR" altLang="en-US" sz="2000" dirty="0" smtClean="0"/>
              <a:t>사용한다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493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958" y="1404869"/>
            <a:ext cx="802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실행결과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pic>
        <p:nvPicPr>
          <p:cNvPr id="2" name="KakaoTalk_20230521_2240391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2839" y="1928089"/>
            <a:ext cx="8400081" cy="41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958" y="1404869"/>
            <a:ext cx="802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I2C</a:t>
            </a:r>
            <a:endParaRPr lang="ko-KR" altLang="ko-KR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37" t="12482" r="7863" b="15101"/>
          <a:stretch/>
        </p:blipFill>
        <p:spPr>
          <a:xfrm>
            <a:off x="112690" y="2357347"/>
            <a:ext cx="3825409" cy="158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0453"/>
          <a:stretch/>
        </p:blipFill>
        <p:spPr>
          <a:xfrm>
            <a:off x="11733" y="4074231"/>
            <a:ext cx="4075088" cy="1598293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2702560" y="3851967"/>
            <a:ext cx="182880" cy="724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664" y="1404869"/>
            <a:ext cx="79533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733" y="712922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smtClean="0"/>
              <a:t>목차</a:t>
            </a:r>
            <a:endParaRPr lang="ko-KR" altLang="ko-KR" sz="36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43733" y="1544352"/>
            <a:ext cx="520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743072" y="215005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통신의 종류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비동기식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UART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I2C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/>
              <a:t>동기식</a:t>
            </a:r>
            <a:r>
              <a:rPr lang="ko-KR" altLang="en-US" sz="2400" dirty="0"/>
              <a:t> SPI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580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733" y="712922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smtClean="0"/>
              <a:t>목차</a:t>
            </a:r>
            <a:endParaRPr lang="ko-KR" altLang="ko-KR" sz="36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43733" y="1544352"/>
            <a:ext cx="520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743072" y="215005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/>
              <a:t>통신의 종류</a:t>
            </a:r>
            <a:endParaRPr lang="en-US" altLang="ko-KR" sz="2400" dirty="0" smtClean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비동기식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UART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I2C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</a:rPr>
              <a:t> SPI</a:t>
            </a:r>
            <a:endParaRPr lang="ko-KR" altLang="en-US" sz="24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9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438" y="1249887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SPI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90569" y="1283550"/>
            <a:ext cx="3943131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(Serial Peripheral Interface)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46438" y="2082686"/>
            <a:ext cx="9624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1 : N 통신을 지원하는 </a:t>
            </a:r>
            <a:r>
              <a:rPr lang="ko-KR" altLang="en-US" sz="2400" dirty="0" err="1"/>
              <a:t>동기식</a:t>
            </a:r>
            <a:r>
              <a:rPr lang="ko-KR" altLang="en-US" sz="2400" dirty="0"/>
              <a:t> 통신 방식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전이중</a:t>
            </a:r>
            <a:r>
              <a:rPr lang="ko-KR" altLang="en-US" sz="2400" dirty="0"/>
              <a:t> 통신 모드로 동작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SPI 통신을 위해선 하나의 마스터와 하나 이상의 </a:t>
            </a:r>
            <a:r>
              <a:rPr lang="ko-KR" altLang="en-US" sz="2400" dirty="0" err="1" smtClean="0"/>
              <a:t>슬레이브</a:t>
            </a:r>
            <a:r>
              <a:rPr lang="ko-KR" altLang="en-US" sz="2400" dirty="0" smtClean="0"/>
              <a:t> 기기 존재</a:t>
            </a:r>
          </a:p>
          <a:p>
            <a:pPr>
              <a:lnSpc>
                <a:spcPct val="20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5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064" t="8095" r="4579" b="5548"/>
          <a:stretch/>
        </p:blipFill>
        <p:spPr>
          <a:xfrm>
            <a:off x="5206531" y="3066711"/>
            <a:ext cx="3651330" cy="3651330"/>
          </a:xfrm>
          <a:prstGeom prst="rect">
            <a:avLst/>
          </a:prstGeom>
        </p:spPr>
      </p:pic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0496" y="1613220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MFRC 522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1821" y="2490829"/>
            <a:ext cx="11016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무선 주파수를 이용하여 RFID </a:t>
            </a:r>
            <a:r>
              <a:rPr lang="ko-KR" altLang="en-US" sz="2400" dirty="0" smtClean="0"/>
              <a:t>태그와 RFID </a:t>
            </a:r>
            <a:r>
              <a:rPr lang="ko-KR" altLang="en-US" sz="2400" dirty="0"/>
              <a:t>리더기 간에 데이터를 교환하는 </a:t>
            </a:r>
            <a:r>
              <a:rPr lang="ko-KR" altLang="en-US" sz="2400" dirty="0" smtClean="0"/>
              <a:t>장치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29648" y="3066711"/>
            <a:ext cx="3809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RFID : Radio-frequency identification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20833" y="1767108"/>
            <a:ext cx="15969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MIFARE RC522</a:t>
            </a:r>
          </a:p>
        </p:txBody>
      </p:sp>
    </p:spTree>
    <p:extLst>
      <p:ext uri="{BB962C8B-B14F-4D97-AF65-F5344CB8AC3E}">
        <p14:creationId xmlns:p14="http://schemas.microsoft.com/office/powerpoint/2010/main" val="36785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950" y="1391338"/>
            <a:ext cx="40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실행결과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KakaoTalk_20230509_1612192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5316" y="1010257"/>
            <a:ext cx="5486400" cy="54864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77781" y="2461584"/>
            <a:ext cx="3090620" cy="1688624"/>
            <a:chOff x="743919" y="2129378"/>
            <a:chExt cx="3090620" cy="16886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r="60236" b="46516"/>
            <a:stretch/>
          </p:blipFill>
          <p:spPr>
            <a:xfrm>
              <a:off x="743919" y="2129378"/>
              <a:ext cx="3090620" cy="143660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t="29313" r="60236" b="46516"/>
            <a:stretch/>
          </p:blipFill>
          <p:spPr>
            <a:xfrm>
              <a:off x="743919" y="3168743"/>
              <a:ext cx="3090620" cy="649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3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477" y="1381592"/>
            <a:ext cx="453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4737"/>
            <a:ext cx="5765191" cy="2277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52" y="18095"/>
            <a:ext cx="6411220" cy="6839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60236" b="46516"/>
          <a:stretch/>
        </p:blipFill>
        <p:spPr>
          <a:xfrm>
            <a:off x="2453586" y="5201054"/>
            <a:ext cx="3090620" cy="14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6725" y="1915070"/>
            <a:ext cx="9846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통신을 위해선 최소 4개의 신호 필요 (MISO, MOSI, SCLK, </a:t>
            </a:r>
            <a:r>
              <a:rPr lang="en-US" altLang="ko-KR" sz="2400" dirty="0" smtClean="0"/>
              <a:t>S</a:t>
            </a:r>
            <a:r>
              <a:rPr lang="ko-KR" altLang="en-US" sz="2400" dirty="0" smtClean="0"/>
              <a:t>S)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301700" y="3007964"/>
            <a:ext cx="7071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1. </a:t>
            </a:r>
            <a:r>
              <a:rPr lang="ko-KR" altLang="en-US" sz="2400" b="1" dirty="0"/>
              <a:t>MISO</a:t>
            </a:r>
            <a:r>
              <a:rPr lang="ko-KR" altLang="en-US" sz="2400" dirty="0"/>
              <a:t> (Master Input Slave Output)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 err="1" smtClean="0"/>
              <a:t>슬레이브에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명령 DATA가 </a:t>
            </a:r>
            <a:r>
              <a:rPr lang="ko-KR" altLang="en-US" sz="2400" dirty="0" smtClean="0"/>
              <a:t>들어오면</a:t>
            </a:r>
            <a:endParaRPr lang="en-US" altLang="ko-KR" sz="2400" dirty="0"/>
          </a:p>
          <a:p>
            <a:r>
              <a:rPr lang="en-US" altLang="ko-KR" sz="2400" dirty="0" smtClean="0"/>
              <a:t>	</a:t>
            </a:r>
            <a:r>
              <a:rPr lang="ko-KR" altLang="en-US" sz="2400" dirty="0" err="1" smtClean="0"/>
              <a:t>슬레이브에서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마스터로 응답 DATA 출력됨</a:t>
            </a:r>
            <a:r>
              <a:rPr lang="ko-KR" altLang="en-US" sz="2400" dirty="0" smtClean="0"/>
              <a:t>.</a:t>
            </a:r>
            <a:endParaRPr lang="en-US" altLang="ko-KR" sz="2400" dirty="0" smtClean="0"/>
          </a:p>
          <a:p>
            <a:endParaRPr lang="ko-KR" altLang="en-US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2. </a:t>
            </a:r>
            <a:r>
              <a:rPr lang="ko-KR" altLang="en-US" sz="2400" b="1" dirty="0"/>
              <a:t>MOSI</a:t>
            </a:r>
            <a:r>
              <a:rPr lang="ko-KR" altLang="en-US" sz="2400" dirty="0"/>
              <a:t> (Master Output Slave Input</a:t>
            </a:r>
            <a:r>
              <a:rPr lang="ko-KR" altLang="en-US" sz="2400" dirty="0" smtClean="0"/>
              <a:t>)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ko-KR" altLang="en-US" sz="2400" dirty="0"/>
              <a:t>마스터에서 </a:t>
            </a:r>
            <a:r>
              <a:rPr lang="ko-KR" altLang="en-US" sz="2400" dirty="0" err="1"/>
              <a:t>슬레이브로</a:t>
            </a:r>
            <a:r>
              <a:rPr lang="ko-KR" altLang="en-US" sz="2400" dirty="0"/>
              <a:t> 데이터를 줄 때 사용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326118" y="3058713"/>
            <a:ext cx="4732150" cy="2950073"/>
            <a:chOff x="7326118" y="3856472"/>
            <a:chExt cx="4732150" cy="2950073"/>
          </a:xfrm>
        </p:grpSpPr>
        <p:pic>
          <p:nvPicPr>
            <p:cNvPr id="8" name="shape102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" t="4238" r="1672" b="3973"/>
            <a:stretch>
              <a:fillRect/>
            </a:stretch>
          </p:blipFill>
          <p:spPr>
            <a:xfrm>
              <a:off x="7373200" y="3856472"/>
              <a:ext cx="4637986" cy="260632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26118" y="6160214"/>
              <a:ext cx="4732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</a:rPr>
                <a:t>▲ SPI의 1 : N 통신</a:t>
              </a:r>
            </a:p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</a:rPr>
                <a:t>(SCK, MISO, MOSI 신호 선은 공통으로 사용)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46438" y="1249887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SPI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90569" y="1283550"/>
            <a:ext cx="3943131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(Serial Peripheral Interface)</a:t>
            </a:r>
          </a:p>
        </p:txBody>
      </p:sp>
    </p:spTree>
    <p:extLst>
      <p:ext uri="{BB962C8B-B14F-4D97-AF65-F5344CB8AC3E}">
        <p14:creationId xmlns:p14="http://schemas.microsoft.com/office/powerpoint/2010/main" val="16451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438" y="1249887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SPI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90569" y="1283550"/>
            <a:ext cx="3943131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(Serial Peripheral Interface)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</a:t>
            </a:r>
            <a:r>
              <a:rPr lang="ko-KR" altLang="en-US" sz="3600" b="1" dirty="0" err="1" smtClean="0"/>
              <a:t>동기식</a:t>
            </a:r>
            <a:r>
              <a:rPr lang="ko-KR" altLang="en-US" sz="3600" b="1" dirty="0" smtClean="0"/>
              <a:t> </a:t>
            </a:r>
            <a:r>
              <a:rPr lang="en-US" altLang="ko-KR" sz="3600" b="1" dirty="0"/>
              <a:t>SPI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6725" y="1915070"/>
            <a:ext cx="9846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통신을 위해선 최소 4개의 신호 필요 (MISO, MOSI, SCLK, </a:t>
            </a:r>
            <a:r>
              <a:rPr lang="en-US" altLang="ko-KR" sz="2400" dirty="0" smtClean="0"/>
              <a:t>S</a:t>
            </a:r>
            <a:r>
              <a:rPr lang="ko-KR" altLang="en-US" sz="2400" dirty="0" smtClean="0"/>
              <a:t>S)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7326118" y="3058713"/>
            <a:ext cx="4732150" cy="2950073"/>
            <a:chOff x="7326118" y="3856472"/>
            <a:chExt cx="4732150" cy="2950073"/>
          </a:xfrm>
        </p:grpSpPr>
        <p:pic>
          <p:nvPicPr>
            <p:cNvPr id="8" name="shape102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" t="4238" r="1672" b="3973"/>
            <a:stretch>
              <a:fillRect/>
            </a:stretch>
          </p:blipFill>
          <p:spPr>
            <a:xfrm>
              <a:off x="7373200" y="3856472"/>
              <a:ext cx="4637986" cy="260632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26118" y="6160214"/>
              <a:ext cx="4732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</a:rPr>
                <a:t>▲ SPI의 1 : N 통신</a:t>
              </a:r>
            </a:p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</a:rPr>
                <a:t>(SCK, MISO, MOSI 신호 선은 공통으로 사용)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36119" y="3054131"/>
            <a:ext cx="64975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3. </a:t>
            </a:r>
            <a:r>
              <a:rPr lang="ko-KR" altLang="en-US" sz="2400" b="1" dirty="0"/>
              <a:t>SCLK/SCK</a:t>
            </a:r>
            <a:r>
              <a:rPr lang="ko-KR" altLang="en-US" sz="2400" dirty="0"/>
              <a:t> (Serial Clock)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>	</a:t>
            </a:r>
            <a:r>
              <a:rPr lang="ko-KR" altLang="en-US" sz="2400" dirty="0"/>
              <a:t>통신 </a:t>
            </a:r>
            <a:r>
              <a:rPr lang="en-US" altLang="ko-KR" sz="2400" dirty="0" smtClean="0"/>
              <a:t>Clock : </a:t>
            </a:r>
            <a:r>
              <a:rPr lang="ko-KR" altLang="en-US" sz="2400" dirty="0" smtClean="0"/>
              <a:t>SPI </a:t>
            </a:r>
            <a:r>
              <a:rPr lang="ko-KR" altLang="en-US" sz="2400" dirty="0"/>
              <a:t>통신의 </a:t>
            </a:r>
            <a:r>
              <a:rPr lang="ko-KR" altLang="en-US" sz="2400" dirty="0" smtClean="0"/>
              <a:t>주기 설정</a:t>
            </a:r>
            <a:endParaRPr lang="en-US" altLang="ko-KR" sz="2400" dirty="0" smtClean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마스터에서 출력해 </a:t>
            </a:r>
            <a:r>
              <a:rPr lang="ko-KR" altLang="en-US" sz="2400" dirty="0" err="1"/>
              <a:t>슬레이브로</a:t>
            </a:r>
            <a:r>
              <a:rPr lang="ko-KR" altLang="en-US" sz="2400" dirty="0"/>
              <a:t> 입력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ko-KR" altLang="en-US" sz="2400" dirty="0"/>
              <a:t>4. </a:t>
            </a:r>
            <a:r>
              <a:rPr lang="en-US" altLang="ko-KR" sz="2400" b="1" dirty="0"/>
              <a:t>S</a:t>
            </a:r>
            <a:r>
              <a:rPr lang="ko-KR" altLang="en-US" sz="2400" b="1" dirty="0" smtClean="0"/>
              <a:t>S</a:t>
            </a:r>
            <a:r>
              <a:rPr lang="ko-KR" altLang="en-US" sz="2400" dirty="0"/>
              <a:t>(Slave Select)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 err="1" smtClean="0"/>
              <a:t>슬레이브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선택할 때 </a:t>
            </a:r>
            <a:r>
              <a:rPr lang="ko-KR" altLang="en-US" sz="2400" dirty="0" smtClean="0"/>
              <a:t>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3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3750" y="1729452"/>
            <a:ext cx="5997414" cy="466281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참고 서적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한번에 </a:t>
            </a:r>
            <a:r>
              <a:rPr lang="ko-KR" altLang="en-US" dirty="0"/>
              <a:t>이해되는 </a:t>
            </a: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/>
              <a:t>심재창 외 </a:t>
            </a:r>
            <a:r>
              <a:rPr lang="en-US" altLang="ko-KR" dirty="0"/>
              <a:t>3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 err="1"/>
              <a:t>인피니티</a:t>
            </a:r>
            <a:r>
              <a:rPr lang="ko-KR" altLang="en-US" dirty="0"/>
              <a:t> </a:t>
            </a:r>
            <a:r>
              <a:rPr lang="ko-KR" altLang="en-US" dirty="0" err="1"/>
              <a:t>북스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따라하면서</a:t>
            </a:r>
            <a:r>
              <a:rPr lang="ko-KR" altLang="en-US" dirty="0"/>
              <a:t> 배우는 </a:t>
            </a: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/>
              <a:t>허경용</a:t>
            </a:r>
            <a:r>
              <a:rPr lang="en-US" altLang="ko-KR" dirty="0"/>
              <a:t>, </a:t>
            </a:r>
            <a:r>
              <a:rPr lang="ko-KR" altLang="en-US" dirty="0" err="1"/>
              <a:t>한빛</a:t>
            </a:r>
            <a:r>
              <a:rPr lang="ko-KR" altLang="en-US" dirty="0"/>
              <a:t> 아카데미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참고 사이트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시리얼 통신 </a:t>
            </a:r>
            <a:r>
              <a:rPr lang="en-US" altLang="ko-KR" dirty="0"/>
              <a:t>(1) - UART </a:t>
            </a:r>
            <a:r>
              <a:rPr lang="ko-KR" altLang="en-US" dirty="0"/>
              <a:t>통신 *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연결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https://m.blog.naver.com/PostView.naver?isHttpsRedirect=true&amp;blogId=rlrkcka&amp;logNo=221298830703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I2C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엄청 쉽게 설명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</a:t>
            </a:r>
            <a:r>
              <a:rPr lang="en-US" altLang="ko-KR" dirty="0" smtClean="0"/>
              <a:t>mickael-k.tistory.com/184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3733" y="1544352"/>
            <a:ext cx="520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43732" y="712922"/>
            <a:ext cx="551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smtClean="0"/>
              <a:t>참고 자료</a:t>
            </a:r>
            <a:endParaRPr lang="ko-KR" altLang="ko-KR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6251164" y="3429000"/>
            <a:ext cx="59408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Mr.HB</a:t>
            </a:r>
            <a:r>
              <a:rPr lang="ko-KR" altLang="en-US" dirty="0"/>
              <a:t>이야기 </a:t>
            </a:r>
            <a:r>
              <a:rPr lang="en-US" altLang="ko-KR" dirty="0"/>
              <a:t>:: I2C </a:t>
            </a:r>
            <a:r>
              <a:rPr lang="ko-KR" altLang="en-US" dirty="0"/>
              <a:t>통신이란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https://gudgud.tistory.com/28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강좌</a:t>
            </a:r>
            <a:r>
              <a:rPr lang="en-US" altLang="ko-KR" dirty="0"/>
              <a:t>] 30. I2C </a:t>
            </a:r>
            <a:r>
              <a:rPr lang="ko-KR" altLang="en-US" dirty="0"/>
              <a:t>통신 </a:t>
            </a:r>
            <a:r>
              <a:rPr lang="en-US" altLang="ko-KR" dirty="0"/>
              <a:t>(2) - Wire </a:t>
            </a:r>
            <a:r>
              <a:rPr lang="ko-KR" altLang="en-US" dirty="0"/>
              <a:t>함수 알아보기 </a:t>
            </a:r>
            <a:r>
              <a:rPr lang="en-US" altLang="ko-KR" dirty="0"/>
              <a:t>&gt; </a:t>
            </a:r>
            <a:r>
              <a:rPr lang="ko-KR" altLang="en-US" dirty="0" err="1"/>
              <a:t>임베디드</a:t>
            </a:r>
            <a:r>
              <a:rPr lang="ko-KR" altLang="en-US" dirty="0"/>
              <a:t> 보드 </a:t>
            </a:r>
            <a:r>
              <a:rPr lang="en-US" altLang="ko-KR" dirty="0"/>
              <a:t>- Hell Maker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http://www.hellmaker.kr/post/304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마이크로 프로세서</a:t>
            </a:r>
            <a:r>
              <a:rPr lang="en-US" altLang="ko-KR" dirty="0"/>
              <a:t>] SPI </a:t>
            </a:r>
            <a:r>
              <a:rPr lang="ko-KR" altLang="en-US" dirty="0"/>
              <a:t>통신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https://velog.io/@hylee/</a:t>
            </a:r>
            <a:r>
              <a:rPr lang="ko-KR" altLang="en-US" dirty="0"/>
              <a:t>마이크로</a:t>
            </a:r>
            <a:r>
              <a:rPr lang="en-US" altLang="ko-KR" dirty="0"/>
              <a:t>-</a:t>
            </a:r>
            <a:r>
              <a:rPr lang="ko-KR" altLang="en-US" dirty="0"/>
              <a:t>프로세서</a:t>
            </a:r>
            <a:r>
              <a:rPr lang="en-US" altLang="ko-KR" dirty="0"/>
              <a:t>-SPI-</a:t>
            </a:r>
            <a:r>
              <a:rPr lang="ko-KR" altLang="en-US" dirty="0"/>
              <a:t>통신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https://rasino.tistory.com/221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4292" y="334003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1. </a:t>
            </a:r>
            <a:r>
              <a:rPr lang="ko-KR" altLang="en-US" sz="3600" b="1" dirty="0" smtClean="0"/>
              <a:t>통신의 종류</a:t>
            </a:r>
            <a:endParaRPr lang="ko-KR" altLang="ko-KR" sz="3600" b="1" dirty="0"/>
          </a:p>
        </p:txBody>
      </p:sp>
      <p:sp>
        <p:nvSpPr>
          <p:cNvPr id="5" name="대각선 줄무늬 4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shape10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4"/>
          <a:stretch/>
        </p:blipFill>
        <p:spPr>
          <a:xfrm>
            <a:off x="6550919" y="1357905"/>
            <a:ext cx="3582680" cy="39166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66436" y="5383345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/>
              <a:t>비동기</a:t>
            </a:r>
            <a:r>
              <a:rPr lang="ko-KR" altLang="en-US" sz="2400" dirty="0" smtClean="0"/>
              <a:t> 통신</a:t>
            </a:r>
            <a:endParaRPr lang="en-US" altLang="ko-KR" sz="24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628381" y="5383345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동기 통신</a:t>
            </a:r>
            <a:endParaRPr lang="en-US" altLang="ko-KR" sz="2400" dirty="0" smtClean="0"/>
          </a:p>
        </p:txBody>
      </p:sp>
      <p:pic>
        <p:nvPicPr>
          <p:cNvPr id="11" name="shape10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91"/>
          <a:stretch/>
        </p:blipFill>
        <p:spPr>
          <a:xfrm>
            <a:off x="1689799" y="1357905"/>
            <a:ext cx="3605758" cy="39166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69426" y="488328"/>
            <a:ext cx="4181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동기 통신과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비동기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통신</a:t>
            </a:r>
            <a:endParaRPr lang="ko-KR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대각선 줄무늬 4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725" y="1823934"/>
            <a:ext cx="66771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연속적으로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통신 채널이나 컴퓨터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버스를 거쳐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</a:b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한번에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하나의 비트 단위로 데이터를 전송하는 과정</a:t>
            </a:r>
            <a:endParaRPr lang="ko-KR" altLang="ko-KR" sz="2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0016" y="3937413"/>
            <a:ext cx="335778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종류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2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81975" y="4606508"/>
            <a:ext cx="8338087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UART (Universal Asynchronous Receiver/Transmitter)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l2C  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(</a:t>
            </a: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Inter-Integrated Circuit)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SPI    (Serial Peripheral Interface)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0016" y="1184785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시리얼 통신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s://miro.medium.com/v2/resize:fit:531/1*jxjBb5eL1s3MSLlHEvJ5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34" y="1184785"/>
            <a:ext cx="4847887" cy="298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34292" y="334003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1. </a:t>
            </a:r>
            <a:r>
              <a:rPr lang="ko-KR" altLang="en-US" sz="3600" b="1" dirty="0" smtClean="0"/>
              <a:t>통신의 종류</a:t>
            </a:r>
            <a:endParaRPr lang="ko-KR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151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995" y="0"/>
            <a:ext cx="4571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733" y="712922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b="1" dirty="0" smtClean="0"/>
              <a:t>목차</a:t>
            </a:r>
            <a:endParaRPr lang="ko-KR" altLang="ko-KR" sz="36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43733" y="1544352"/>
            <a:ext cx="520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743072" y="215005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통신의 종류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err="1" smtClean="0"/>
              <a:t>비동기식</a:t>
            </a:r>
            <a:r>
              <a:rPr lang="ko-KR" altLang="en-US" sz="2400" dirty="0" smtClean="0"/>
              <a:t> UART</a:t>
            </a:r>
            <a:endParaRPr lang="en-US" altLang="ko-KR" sz="2400" dirty="0" smtClean="0"/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 smtClean="0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 smtClean="0">
                <a:solidFill>
                  <a:schemeClr val="bg2">
                    <a:lumMod val="75000"/>
                  </a:schemeClr>
                </a:solidFill>
              </a:rPr>
              <a:t> I2C</a:t>
            </a:r>
            <a:endParaRPr lang="en-US" altLang="ko-KR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</a:rPr>
              <a:t>동기식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</a:rPr>
              <a:t> SPI</a:t>
            </a:r>
            <a:endParaRPr lang="ko-KR" altLang="en-US" sz="24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2221" y="2325454"/>
            <a:ext cx="618090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2400" dirty="0" err="1" smtClean="0"/>
              <a:t>클록을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사용하지 않는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br>
              <a:rPr lang="en-US" altLang="ko-KR" sz="2400" dirty="0" smtClean="0"/>
            </a:br>
            <a:r>
              <a:rPr lang="ko-KR" altLang="ko-KR" sz="2400" dirty="0" err="1" smtClean="0"/>
              <a:t>비동기식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데이터 </a:t>
            </a:r>
            <a:r>
              <a:rPr lang="ko-KR" altLang="ko-KR" sz="2400" dirty="0" smtClean="0"/>
              <a:t>전송방식</a:t>
            </a:r>
            <a:endParaRPr lang="en-US" altLang="ko-KR" sz="2400" dirty="0" smtClean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ko-KR" altLang="ko-KR" sz="11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ko-KR" altLang="ko-KR" sz="11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/>
              <a:t>UART </a:t>
            </a:r>
            <a:r>
              <a:rPr lang="ko-KR" altLang="ko-KR" sz="2400" dirty="0"/>
              <a:t>시리얼 통신은 일대일 통신만 </a:t>
            </a:r>
            <a:r>
              <a:rPr lang="ko-KR" altLang="ko-KR" sz="2400" dirty="0" smtClean="0"/>
              <a:t>지원</a:t>
            </a:r>
            <a:endParaRPr lang="ko-KR" altLang="ko-KR" sz="2400" dirty="0"/>
          </a:p>
        </p:txBody>
      </p:sp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. </a:t>
            </a:r>
            <a:r>
              <a:rPr lang="ko-KR" altLang="en-US" sz="3600" b="1" dirty="0" err="1"/>
              <a:t>비동기식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UART</a:t>
            </a:r>
            <a:endParaRPr lang="ko-KR" altLang="ko-K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86359" y="1499219"/>
            <a:ext cx="326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UART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0695" y="1531432"/>
            <a:ext cx="6625340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altLang="ko-KR" sz="2400" kern="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(Universal Asynchronous Receiver/Transmitter)</a:t>
            </a:r>
          </a:p>
        </p:txBody>
      </p:sp>
      <p:pic>
        <p:nvPicPr>
          <p:cNvPr id="7" name="shape102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093" y="2325454"/>
            <a:ext cx="3210674" cy="20513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33994" y="4510070"/>
            <a:ext cx="1852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RX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eceiver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TX =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rasmitter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GND =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Ground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220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. </a:t>
            </a:r>
            <a:r>
              <a:rPr lang="ko-KR" altLang="en-US" sz="3600" b="1" dirty="0" err="1"/>
              <a:t>비동기식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UART</a:t>
            </a:r>
            <a:endParaRPr lang="ko-KR" altLang="ko-KR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04331" y="618804"/>
            <a:ext cx="4076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KakaoTalk_20230508_190240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454" y="52264"/>
            <a:ext cx="10988675" cy="54864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29536" y="1409600"/>
            <a:ext cx="685800" cy="638724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339136" y="1104800"/>
            <a:ext cx="39624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764" y="0"/>
            <a:ext cx="4974081" cy="37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220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. </a:t>
            </a:r>
            <a:r>
              <a:rPr lang="ko-KR" altLang="en-US" sz="3600" b="1" dirty="0" err="1"/>
              <a:t>비동기식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UART</a:t>
            </a:r>
            <a:endParaRPr lang="ko-KR" altLang="ko-KR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96840" y="636392"/>
            <a:ext cx="333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예제 문제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81" y="1238755"/>
            <a:ext cx="5363323" cy="46964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0" y="1324492"/>
            <a:ext cx="4300522" cy="46785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40540" y="3222379"/>
            <a:ext cx="4696207" cy="3097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줄무늬 9"/>
          <p:cNvSpPr/>
          <p:nvPr/>
        </p:nvSpPr>
        <p:spPr>
          <a:xfrm>
            <a:off x="1" y="0"/>
            <a:ext cx="1487836" cy="1425844"/>
          </a:xfrm>
          <a:prstGeom prst="diagStripe">
            <a:avLst>
              <a:gd name="adj" fmla="val 921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221" y="557249"/>
            <a:ext cx="668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. </a:t>
            </a:r>
            <a:r>
              <a:rPr lang="ko-KR" altLang="en-US" sz="3600" b="1" dirty="0" err="1"/>
              <a:t>비동기식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UART</a:t>
            </a:r>
            <a:endParaRPr lang="ko-KR" altLang="ko-KR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3919" y="1384968"/>
            <a:ext cx="91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UART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시리얼 통신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2221" y="1993476"/>
            <a:ext cx="5744525" cy="851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endParaRPr lang="ko-KR" altLang="ko-KR" sz="2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ct val="107000"/>
              </a:lnSpc>
            </a:pP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Serial :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UART </a:t>
            </a:r>
            <a:r>
              <a:rPr lang="ko-KR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통신을 위한 라이브러리</a:t>
            </a:r>
            <a:endParaRPr lang="en-US" altLang="ko-KR" sz="2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0751" y="2588548"/>
            <a:ext cx="10381320" cy="325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- Serial 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하드웨어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시리얼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포트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(0,1)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를 관리</a:t>
            </a:r>
            <a:endParaRPr lang="ko-KR" altLang="en-US" sz="2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- </a:t>
            </a:r>
            <a:r>
              <a:rPr lang="en-US" altLang="ko-KR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SoftwareSerial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일반 입출력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데이터 핀을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추가적인 </a:t>
            </a:r>
            <a:r>
              <a:rPr lang="en-US" altLang="ko-KR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Serial </a:t>
            </a:r>
            <a:r>
              <a:rPr lang="ko-KR" altLang="en-US" sz="2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포트로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sz="2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endParaRPr lang="en-US" altLang="ko-KR" sz="2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컴퓨터와 </a:t>
            </a:r>
            <a:r>
              <a:rPr lang="ko-KR" altLang="en-US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통신할 때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이미 </a:t>
            </a:r>
            <a:r>
              <a:rPr lang="en-US" altLang="ko-KR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usb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0,1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번을 사용하고 있음</a:t>
            </a:r>
            <a:endParaRPr lang="en-US" altLang="ko-KR" sz="2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altLang="ko-KR" sz="12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이때 다른 </a:t>
            </a:r>
            <a:r>
              <a:rPr lang="ko-KR" altLang="en-US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추가적으로 연결하고자 할 때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SoftwareSerial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 </a:t>
            </a:r>
            <a:r>
              <a:rPr lang="en-US" altLang="ko-KR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rx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2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tx</a:t>
            </a:r>
            <a:r>
              <a:rPr lang="en-US" altLang="ko-KR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핀을 추가함</a:t>
            </a:r>
            <a:endParaRPr lang="en-US" altLang="ko-KR" sz="2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49181" y="59752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SoftwareSerial </a:t>
            </a:r>
            <a:r>
              <a:rPr lang="ko-KR" altLang="en-US" sz="2400" dirty="0" smtClean="0">
                <a:solidFill>
                  <a:schemeClr val="accent2"/>
                </a:solidFill>
              </a:rPr>
              <a:t>   mySerial(rxPin</a:t>
            </a:r>
            <a:r>
              <a:rPr lang="ko-KR" altLang="en-US" sz="2400" dirty="0">
                <a:solidFill>
                  <a:schemeClr val="accent2"/>
                </a:solidFill>
              </a:rPr>
              <a:t>, </a:t>
            </a:r>
            <a:r>
              <a:rPr lang="ko-KR" altLang="en-US" sz="2400" dirty="0" smtClean="0">
                <a:solidFill>
                  <a:schemeClr val="accent2"/>
                </a:solidFill>
              </a:rPr>
              <a:t>txPin)</a:t>
            </a:r>
          </a:p>
        </p:txBody>
      </p:sp>
    </p:spTree>
    <p:extLst>
      <p:ext uri="{BB962C8B-B14F-4D97-AF65-F5344CB8AC3E}">
        <p14:creationId xmlns:p14="http://schemas.microsoft.com/office/powerpoint/2010/main" val="25279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2799</TotalTime>
  <Words>2133</Words>
  <Application>Microsoft Office PowerPoint</Application>
  <PresentationFormat>와이드스크린</PresentationFormat>
  <Paragraphs>362</Paragraphs>
  <Slides>26</Slides>
  <Notes>21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Century Gothic</vt:lpstr>
      <vt:lpstr>Wingdings</vt:lpstr>
      <vt:lpstr>Wingdings 3</vt:lpstr>
      <vt:lpstr>이온(회의실)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류수연</dc:creator>
  <cp:lastModifiedBy>ryun</cp:lastModifiedBy>
  <cp:revision>119</cp:revision>
  <dcterms:created xsi:type="dcterms:W3CDTF">2023-05-02T05:23:31Z</dcterms:created>
  <dcterms:modified xsi:type="dcterms:W3CDTF">2024-10-05T09:14:56Z</dcterms:modified>
</cp:coreProperties>
</file>